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itchFamily="2" charset="0"/>
      <p:regular r:id="rId8"/>
      <p:bold r:id="rId9"/>
      <p:italic r:id="rId10"/>
      <p:boldItalic r:id="rId11"/>
    </p:embeddedFont>
    <p:embeddedFont>
      <p:font typeface="Google Sans SemiBold" pitchFamily="2" charset="0"/>
      <p:regular r:id="rId12"/>
      <p:bold r:id="rId13"/>
      <p:italic r:id="rId14"/>
      <p:boldItalic r:id="rId15"/>
    </p:embeddedFont>
    <p:embeddedFont>
      <p:font typeface="Lato" panose="020F0502020204030203" pitchFamily="34" charset="0"/>
      <p:regular r:id="rId16"/>
      <p:bold r:id="rId17"/>
      <p:italic r:id="rId18"/>
      <p:boldItalic r:id="rId19"/>
    </p:embeddedFont>
    <p:embeddedFont>
      <p:font typeface="Product Sans" panose="020B0403030502040203" pitchFamily="34" charset="0"/>
      <p:regular r:id="rId20"/>
      <p:bold r:id="rId21"/>
      <p:italic r:id="rId22"/>
      <p:boldItalic r:id="rId23"/>
    </p:embeddedFont>
    <p:embeddedFont>
      <p:font typeface="Product Sans Light" panose="020B0303030502040203" pitchFamily="34" charset="0"/>
      <p:regular r:id="rId24"/>
      <p:italic r:id="rId25"/>
    </p:embeddedFont>
    <p:embeddedFont>
      <p:font typeface="PT Sans Narrow" panose="020B0506020203020204" pitchFamily="34" charset="77"/>
      <p:regular r:id="rId26"/>
      <p:bold r:id="rId27"/>
    </p:embeddedFont>
    <p:embeddedFont>
      <p:font typeface="Roboto" panose="02000000000000000000" pitchFamily="2" charset="0"/>
      <p:regular r:id="rId28"/>
      <p:bold r:id="rId29"/>
      <p:italic r:id="rId30"/>
      <p:boldItalic r:id="rId31"/>
    </p:embeddedFont>
    <p:embeddedFont>
      <p:font typeface="Work Sans" pitchFamily="2" charset="77"/>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9906"/>
    <p:restoredTop sz="94694"/>
  </p:normalViewPr>
  <p:slideViewPr>
    <p:cSldViewPr snapToGrid="0">
      <p:cViewPr varScale="1">
        <p:scale>
          <a:sx n="82" d="100"/>
          <a:sy n="82" d="100"/>
        </p:scale>
        <p:origin x="3656" y="192"/>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9" Type="http://schemas.openxmlformats.org/officeDocument/2006/relationships/tableStyles" Target="tableStyles.xml"/><Relationship Id="rId21" Type="http://schemas.openxmlformats.org/officeDocument/2006/relationships/font" Target="fonts/font18.fntdata"/><Relationship Id="rId34" Type="http://schemas.openxmlformats.org/officeDocument/2006/relationships/font" Target="fonts/font31.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font" Target="fonts/font3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font" Target="fonts/font29.fntdata"/><Relationship Id="rId37" Type="http://schemas.openxmlformats.org/officeDocument/2006/relationships/viewProps" Target="viewProps.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36" Type="http://schemas.openxmlformats.org/officeDocument/2006/relationships/presProps" Target="presProps.xml"/><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font" Target="fonts/font28.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font" Target="fonts/font27.fntdata"/><Relationship Id="rId35" Type="http://schemas.openxmlformats.org/officeDocument/2006/relationships/font" Target="fonts/font32.fntdata"/><Relationship Id="rId8" Type="http://schemas.openxmlformats.org/officeDocument/2006/relationships/font" Target="fonts/font5.fntdata"/><Relationship Id="rId3" Type="http://schemas.openxmlformats.org/officeDocument/2006/relationships/notesMaster" Target="notesMasters/notesMaster1.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390e7c1ade_0_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1"/>
        <p:cNvGrpSpPr/>
        <p:nvPr/>
      </p:nvGrpSpPr>
      <p:grpSpPr>
        <a:xfrm>
          <a:off x="0" y="0"/>
          <a:ext cx="0" cy="0"/>
          <a:chOff x="0" y="0"/>
          <a:chExt cx="0" cy="0"/>
        </a:xfrm>
      </p:grpSpPr>
      <p:cxnSp>
        <p:nvCxnSpPr>
          <p:cNvPr id="62" name="Google Shape;62;p3"/>
          <p:cNvCxnSpPr>
            <a:stCxn id="63"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4" name="Google Shape;64;p3"/>
          <p:cNvGrpSpPr/>
          <p:nvPr/>
        </p:nvGrpSpPr>
        <p:grpSpPr>
          <a:xfrm>
            <a:off x="190345" y="900758"/>
            <a:ext cx="7581747" cy="5906"/>
            <a:chOff x="1890075" y="5241175"/>
            <a:chExt cx="4240556" cy="257700"/>
          </a:xfrm>
        </p:grpSpPr>
        <p:sp>
          <p:nvSpPr>
            <p:cNvPr id="65" name="Google Shape;6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6" name="Google Shape;6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7" name="Google Shape;6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8" name="Google Shape;6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69" name="Google Shape;69;p3"/>
          <p:cNvGrpSpPr/>
          <p:nvPr/>
        </p:nvGrpSpPr>
        <p:grpSpPr>
          <a:xfrm>
            <a:off x="190320" y="931759"/>
            <a:ext cx="7581691" cy="5901"/>
            <a:chOff x="1890075" y="5241175"/>
            <a:chExt cx="4240556" cy="257700"/>
          </a:xfrm>
        </p:grpSpPr>
        <p:sp>
          <p:nvSpPr>
            <p:cNvPr id="70" name="Google Shape;7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 name="Google Shape;7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4" name="Google Shape;7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5" name="Google Shape;75;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76" name="Google Shape;76;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7" name="Google Shape;77;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3"/>
          <p:cNvGrpSpPr/>
          <p:nvPr/>
        </p:nvGrpSpPr>
        <p:grpSpPr>
          <a:xfrm>
            <a:off x="190320" y="900657"/>
            <a:ext cx="7581691" cy="5901"/>
            <a:chOff x="1890075" y="5241175"/>
            <a:chExt cx="4240556" cy="257700"/>
          </a:xfrm>
        </p:grpSpPr>
        <p:sp>
          <p:nvSpPr>
            <p:cNvPr id="79" name="Google Shape;7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0" name="Google Shape;8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1" name="Google Shape;8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2" name="Google Shape;8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3" name="Google Shape;83;p3"/>
          <p:cNvGrpSpPr/>
          <p:nvPr/>
        </p:nvGrpSpPr>
        <p:grpSpPr>
          <a:xfrm>
            <a:off x="190320" y="931759"/>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3" name="Google Shape;6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87" name="Google Shape;87;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88" name="Google Shape;88;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89" name="Google Shape;89;p3"/>
          <p:cNvGrpSpPr/>
          <p:nvPr/>
        </p:nvGrpSpPr>
        <p:grpSpPr>
          <a:xfrm>
            <a:off x="172024" y="1040825"/>
            <a:ext cx="137818" cy="187200"/>
            <a:chOff x="507100" y="1997600"/>
            <a:chExt cx="158375" cy="187200"/>
          </a:xfrm>
        </p:grpSpPr>
        <p:sp>
          <p:nvSpPr>
            <p:cNvPr id="90" name="Google Shape;90;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3" name="Google Shape;93;p3"/>
          <p:cNvGrpSpPr/>
          <p:nvPr/>
        </p:nvGrpSpPr>
        <p:grpSpPr>
          <a:xfrm>
            <a:off x="190349" y="2907725"/>
            <a:ext cx="137818" cy="187200"/>
            <a:chOff x="507100" y="1540400"/>
            <a:chExt cx="158375" cy="187200"/>
          </a:xfrm>
        </p:grpSpPr>
        <p:sp>
          <p:nvSpPr>
            <p:cNvPr id="94" name="Google Shape;94;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7" name="Google Shape;97;p3"/>
          <p:cNvGrpSpPr/>
          <p:nvPr/>
        </p:nvGrpSpPr>
        <p:grpSpPr>
          <a:xfrm>
            <a:off x="172024" y="5506200"/>
            <a:ext cx="137818" cy="187200"/>
            <a:chOff x="507100" y="1997600"/>
            <a:chExt cx="158375" cy="187200"/>
          </a:xfrm>
        </p:grpSpPr>
        <p:sp>
          <p:nvSpPr>
            <p:cNvPr id="98" name="Google Shape;98;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1" name="Google Shape;101;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2" name="Google Shape;102;p3"/>
          <p:cNvGrpSpPr/>
          <p:nvPr/>
        </p:nvGrpSpPr>
        <p:grpSpPr>
          <a:xfrm>
            <a:off x="172024" y="7607808"/>
            <a:ext cx="137818" cy="187200"/>
            <a:chOff x="507100" y="1997600"/>
            <a:chExt cx="158375" cy="187200"/>
          </a:xfrm>
        </p:grpSpPr>
        <p:sp>
          <p:nvSpPr>
            <p:cNvPr id="103" name="Google Shape;103;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06" name="Google Shape;106;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07" name="Google Shape;107;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08"/>
        <p:cNvGrpSpPr/>
        <p:nvPr/>
      </p:nvGrpSpPr>
      <p:grpSpPr>
        <a:xfrm>
          <a:off x="0" y="0"/>
          <a:ext cx="0" cy="0"/>
          <a:chOff x="0" y="0"/>
          <a:chExt cx="0" cy="0"/>
        </a:xfrm>
      </p:grpSpPr>
      <p:cxnSp>
        <p:nvCxnSpPr>
          <p:cNvPr id="109" name="Google Shape;109;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0" name="Google Shape;110;p4"/>
          <p:cNvGrpSpPr/>
          <p:nvPr/>
        </p:nvGrpSpPr>
        <p:grpSpPr>
          <a:xfrm>
            <a:off x="404725" y="1300475"/>
            <a:ext cx="6908400" cy="72025"/>
            <a:chOff x="404725" y="1681475"/>
            <a:chExt cx="6908400" cy="72025"/>
          </a:xfrm>
        </p:grpSpPr>
        <p:cxnSp>
          <p:nvCxnSpPr>
            <p:cNvPr id="111" name="Google Shape;111;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2" name="Google Shape;112;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3" name="Google Shape;113;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4" name="Google Shape;114;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5" name="Google Shape;115;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16" name="Google Shape;116;p4"/>
          <p:cNvGrpSpPr/>
          <p:nvPr/>
        </p:nvGrpSpPr>
        <p:grpSpPr>
          <a:xfrm>
            <a:off x="417975" y="1504250"/>
            <a:ext cx="2357775" cy="410125"/>
            <a:chOff x="417975" y="1885250"/>
            <a:chExt cx="2357775" cy="410125"/>
          </a:xfrm>
        </p:grpSpPr>
        <p:sp>
          <p:nvSpPr>
            <p:cNvPr id="117" name="Google Shape;117;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4"/>
          <p:cNvGrpSpPr/>
          <p:nvPr/>
        </p:nvGrpSpPr>
        <p:grpSpPr>
          <a:xfrm>
            <a:off x="417975" y="3276600"/>
            <a:ext cx="2357775" cy="410125"/>
            <a:chOff x="265575" y="3352800"/>
            <a:chExt cx="2357775" cy="410125"/>
          </a:xfrm>
        </p:grpSpPr>
        <p:sp>
          <p:nvSpPr>
            <p:cNvPr id="122" name="Google Shape;122;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4"/>
          <p:cNvGrpSpPr/>
          <p:nvPr/>
        </p:nvGrpSpPr>
        <p:grpSpPr>
          <a:xfrm>
            <a:off x="3872044" y="3276600"/>
            <a:ext cx="2747987" cy="410125"/>
            <a:chOff x="3567313" y="3200400"/>
            <a:chExt cx="2357775" cy="410125"/>
          </a:xfrm>
        </p:grpSpPr>
        <p:sp>
          <p:nvSpPr>
            <p:cNvPr id="127" name="Google Shape;127;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4"/>
          <p:cNvGrpSpPr/>
          <p:nvPr/>
        </p:nvGrpSpPr>
        <p:grpSpPr>
          <a:xfrm>
            <a:off x="417963" y="6597750"/>
            <a:ext cx="2357775" cy="410125"/>
            <a:chOff x="-39237" y="6140550"/>
            <a:chExt cx="2357775" cy="410125"/>
          </a:xfrm>
        </p:grpSpPr>
        <p:sp>
          <p:nvSpPr>
            <p:cNvPr id="132" name="Google Shape;132;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7" name="Google Shape;137;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8" name="Google Shape;138;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9" name="Google Shape;139;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0" name="Google Shape;140;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1" name="Google Shape;141;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2" name="Google Shape;142;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3" name="Google Shape;143;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4" name="Google Shape;144;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5" name="Google Shape;145;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46" name="Google Shape;146;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47" name="Google Shape;147;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48" name="Google Shape;148;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49"/>
        <p:cNvGrpSpPr/>
        <p:nvPr/>
      </p:nvGrpSpPr>
      <p:grpSpPr>
        <a:xfrm>
          <a:off x="0" y="0"/>
          <a:ext cx="0" cy="0"/>
          <a:chOff x="0" y="0"/>
          <a:chExt cx="0" cy="0"/>
        </a:xfrm>
      </p:grpSpPr>
      <p:sp>
        <p:nvSpPr>
          <p:cNvPr id="150" name="Google Shape;150;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1" name="Google Shape;151;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2" name="Google Shape;152;p5"/>
          <p:cNvGrpSpPr/>
          <p:nvPr/>
        </p:nvGrpSpPr>
        <p:grpSpPr>
          <a:xfrm>
            <a:off x="95351" y="1392509"/>
            <a:ext cx="7581691" cy="5901"/>
            <a:chOff x="1890075" y="5241175"/>
            <a:chExt cx="4240556" cy="257700"/>
          </a:xfrm>
        </p:grpSpPr>
        <p:sp>
          <p:nvSpPr>
            <p:cNvPr id="153" name="Google Shape;15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4" name="Google Shape;15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5" name="Google Shape;15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6" name="Google Shape;15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57" name="Google Shape;157;p5"/>
          <p:cNvGrpSpPr/>
          <p:nvPr/>
        </p:nvGrpSpPr>
        <p:grpSpPr>
          <a:xfrm>
            <a:off x="95351" y="4542984"/>
            <a:ext cx="7581691" cy="5901"/>
            <a:chOff x="1890075" y="5241175"/>
            <a:chExt cx="4240556" cy="257700"/>
          </a:xfrm>
        </p:grpSpPr>
        <p:sp>
          <p:nvSpPr>
            <p:cNvPr id="158" name="Google Shape;15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1" name="Google Shape;16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2" name="Google Shape;16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3" name="Google Shape;16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4" name="Google Shape;16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5" name="Google Shape;16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66" name="Google Shape;166;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7" name="Google Shape;167;p5"/>
          <p:cNvGrpSpPr/>
          <p:nvPr/>
        </p:nvGrpSpPr>
        <p:grpSpPr>
          <a:xfrm>
            <a:off x="95351" y="8200359"/>
            <a:ext cx="7581691" cy="5901"/>
            <a:chOff x="1890075" y="5241175"/>
            <a:chExt cx="4240556" cy="257700"/>
          </a:xfrm>
        </p:grpSpPr>
        <p:sp>
          <p:nvSpPr>
            <p:cNvPr id="168" name="Google Shape;16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1" name="Google Shape;17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2" name="Google Shape;172;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73" name="Google Shape;173;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4" name="Google Shape;174;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75" name="Google Shape;175;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76"/>
        <p:cNvGrpSpPr/>
        <p:nvPr/>
      </p:nvGrpSpPr>
      <p:grpSpPr>
        <a:xfrm>
          <a:off x="0" y="0"/>
          <a:ext cx="0" cy="0"/>
          <a:chOff x="0" y="0"/>
          <a:chExt cx="0" cy="0"/>
        </a:xfrm>
      </p:grpSpPr>
      <p:sp>
        <p:nvSpPr>
          <p:cNvPr id="177" name="Google Shape;177;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78" name="Google Shape;178;p6"/>
          <p:cNvGrpSpPr/>
          <p:nvPr/>
        </p:nvGrpSpPr>
        <p:grpSpPr>
          <a:xfrm>
            <a:off x="-16250" y="9048087"/>
            <a:ext cx="7804900" cy="1072407"/>
            <a:chOff x="-19118" y="4617750"/>
            <a:chExt cx="9182236" cy="548378"/>
          </a:xfrm>
        </p:grpSpPr>
        <p:sp>
          <p:nvSpPr>
            <p:cNvPr id="179" name="Google Shape;179;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0" name="Google Shape;180;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93" name="Google Shape;193;p8"/>
          <p:cNvSpPr txBox="1"/>
          <p:nvPr/>
        </p:nvSpPr>
        <p:spPr>
          <a:xfrm>
            <a:off x="3557391" y="3341138"/>
            <a:ext cx="4137583" cy="92329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dirty="0">
                <a:solidFill>
                  <a:schemeClr val="dk1"/>
                </a:solidFill>
                <a:latin typeface="Product Sans Light" panose="020B0303030502040203" pitchFamily="34" charset="0"/>
                <a:ea typeface="Google Sans"/>
                <a:cs typeface="Google Sans"/>
                <a:sym typeface="Google Sans"/>
              </a:rPr>
              <a:t>The goal for this study is to predict whether an employee will leave or stay. This study considered a logistic regression model and three types of tree-based modeling: Decision Tree, Random Forest, and </a:t>
            </a:r>
            <a:r>
              <a:rPr lang="en-US" sz="1200" dirty="0" err="1">
                <a:solidFill>
                  <a:schemeClr val="dk1"/>
                </a:solidFill>
                <a:latin typeface="Product Sans Light" panose="020B0303030502040203" pitchFamily="34" charset="0"/>
                <a:ea typeface="Google Sans"/>
                <a:cs typeface="Google Sans"/>
                <a:sym typeface="Google Sans"/>
              </a:rPr>
              <a:t>XGBoost</a:t>
            </a:r>
            <a:r>
              <a:rPr lang="en-US" sz="1200" dirty="0">
                <a:solidFill>
                  <a:schemeClr val="dk1"/>
                </a:solidFill>
                <a:latin typeface="Product Sans Light" panose="020B0303030502040203" pitchFamily="34" charset="0"/>
                <a:ea typeface="Google Sans"/>
                <a:cs typeface="Google Sans"/>
                <a:sym typeface="Google Sans"/>
              </a:rPr>
              <a:t>.</a:t>
            </a:r>
            <a:endParaRPr lang="en-PH" sz="1200" dirty="0">
              <a:solidFill>
                <a:schemeClr val="dk1"/>
              </a:solidFill>
              <a:latin typeface="Product Sans Light" panose="020B0303030502040203" pitchFamily="34" charset="0"/>
              <a:ea typeface="Google Sans"/>
              <a:cs typeface="Google Sans"/>
              <a:sym typeface="Google Sans"/>
            </a:endParaRPr>
          </a:p>
        </p:txBody>
      </p:sp>
      <p:sp>
        <p:nvSpPr>
          <p:cNvPr id="186" name="Google Shape;186;p8"/>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b="1" dirty="0">
                <a:latin typeface="Product Sans Light" panose="020B0303030502040203" pitchFamily="34" charset="0"/>
                <a:ea typeface="Google Sans SemiBold"/>
                <a:cs typeface="Google Sans SemiBold"/>
                <a:sym typeface="Google Sans SemiBold"/>
              </a:rPr>
              <a:t>Project Overview</a:t>
            </a:r>
            <a:endParaRPr b="1" dirty="0">
              <a:solidFill>
                <a:srgbClr val="000000"/>
              </a:solidFill>
              <a:latin typeface="Product Sans Light" panose="020B0303030502040203" pitchFamily="34" charset="0"/>
              <a:ea typeface="Google Sans SemiBold"/>
              <a:cs typeface="Google Sans SemiBold"/>
              <a:sym typeface="Google Sans SemiBold"/>
            </a:endParaRPr>
          </a:p>
        </p:txBody>
      </p:sp>
      <p:sp>
        <p:nvSpPr>
          <p:cNvPr id="187" name="Google Shape;187;p8"/>
          <p:cNvSpPr txBox="1"/>
          <p:nvPr/>
        </p:nvSpPr>
        <p:spPr>
          <a:xfrm>
            <a:off x="211425" y="1782925"/>
            <a:ext cx="7309500" cy="95407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PH" dirty="0">
                <a:solidFill>
                  <a:schemeClr val="dk1"/>
                </a:solidFill>
                <a:latin typeface="Product Sans Light" panose="020B0303030502040203" pitchFamily="34" charset="0"/>
              </a:rPr>
              <a:t>T</a:t>
            </a:r>
            <a:r>
              <a:rPr lang="en-PH" dirty="0">
                <a:solidFill>
                  <a:schemeClr val="dk1"/>
                </a:solidFill>
                <a:latin typeface="Product Sans Light" panose="020B0303030502040203" pitchFamily="34" charset="0"/>
                <a:ea typeface="Google Sans"/>
                <a:cs typeface="Google Sans"/>
                <a:sym typeface="Google Sans"/>
              </a:rPr>
              <a:t>he HR Department is taking initiatives to improve employee retention at the company. The have collected data from employees and aims to answer the question:</a:t>
            </a:r>
          </a:p>
          <a:p>
            <a:pPr marL="0" lvl="0" indent="0" algn="l" rtl="0">
              <a:spcBef>
                <a:spcPts val="0"/>
              </a:spcBef>
              <a:spcAft>
                <a:spcPts val="0"/>
              </a:spcAft>
              <a:buNone/>
            </a:pPr>
            <a:endParaRPr lang="en-PH" sz="800" dirty="0">
              <a:solidFill>
                <a:schemeClr val="dk1"/>
              </a:solidFill>
              <a:latin typeface="Product Sans" panose="020B0403030502040203" pitchFamily="34" charset="0"/>
              <a:ea typeface="Google Sans"/>
              <a:cs typeface="Google Sans"/>
              <a:sym typeface="Google Sans"/>
            </a:endParaRPr>
          </a:p>
          <a:p>
            <a:pPr marL="0" lvl="0" indent="0" algn="ctr" rtl="0">
              <a:spcBef>
                <a:spcPts val="0"/>
              </a:spcBef>
              <a:spcAft>
                <a:spcPts val="0"/>
              </a:spcAft>
              <a:buNone/>
            </a:pPr>
            <a:r>
              <a:rPr lang="en-PH" dirty="0">
                <a:solidFill>
                  <a:schemeClr val="dk1"/>
                </a:solidFill>
                <a:latin typeface="Product Sans" panose="020B0403030502040203" pitchFamily="34" charset="0"/>
                <a:ea typeface="Google Sans"/>
                <a:cs typeface="Google Sans"/>
                <a:sym typeface="Google Sans"/>
              </a:rPr>
              <a:t>What’s likely to make the employee leave the company?</a:t>
            </a:r>
          </a:p>
        </p:txBody>
      </p:sp>
      <p:sp>
        <p:nvSpPr>
          <p:cNvPr id="188" name="Google Shape;188;p8"/>
          <p:cNvSpPr txBox="1"/>
          <p:nvPr/>
        </p:nvSpPr>
        <p:spPr>
          <a:xfrm>
            <a:off x="159875" y="3890469"/>
            <a:ext cx="3089425" cy="6001613"/>
          </a:xfrm>
          <a:prstGeom prst="rect">
            <a:avLst/>
          </a:prstGeom>
          <a:noFill/>
          <a:ln>
            <a:noFill/>
          </a:ln>
        </p:spPr>
        <p:txBody>
          <a:bodyPr spcFirstLastPara="1" wrap="square" lIns="91425" tIns="91425" rIns="91425" bIns="91425" anchor="t" anchorCtr="0">
            <a:spAutoFit/>
          </a:bodyPr>
          <a:lstStyle/>
          <a:p>
            <a:pPr algn="l">
              <a:buFont typeface="Arial" panose="020B0604020202020204" pitchFamily="34" charset="0"/>
              <a:buChar char="•"/>
            </a:pPr>
            <a:r>
              <a:rPr lang="en-PH" dirty="0">
                <a:latin typeface="Product Sans Light" panose="020B0303030502040203" pitchFamily="34" charset="0"/>
              </a:rPr>
              <a:t> </a:t>
            </a:r>
            <a:r>
              <a:rPr lang="en-PH" b="0" i="0" u="none" strike="noStrike" dirty="0">
                <a:effectLst/>
                <a:latin typeface="Product Sans Light" panose="020B0303030502040203" pitchFamily="34" charset="0"/>
              </a:rPr>
              <a:t>Set a limit of 5 to the number of projects that the employees get assigned to</a:t>
            </a:r>
          </a:p>
          <a:p>
            <a:pPr algn="l">
              <a:buFont typeface="Arial" panose="020B0604020202020204" pitchFamily="34" charset="0"/>
              <a:buChar char="•"/>
            </a:pPr>
            <a:endParaRPr lang="en-PH" sz="700" b="0" i="0" u="none" strike="noStrike" dirty="0">
              <a:effectLst/>
              <a:latin typeface="Product Sans Light" panose="020B0303030502040203" pitchFamily="34" charset="0"/>
            </a:endParaRPr>
          </a:p>
          <a:p>
            <a:pPr algn="l">
              <a:buFont typeface="Arial" panose="020B0604020202020204" pitchFamily="34" charset="0"/>
              <a:buChar char="•"/>
            </a:pPr>
            <a:r>
              <a:rPr lang="en-PH" b="0" i="0" u="none" strike="noStrike" dirty="0">
                <a:effectLst/>
                <a:latin typeface="Product Sans Light" panose="020B0303030502040203" pitchFamily="34" charset="0"/>
              </a:rPr>
              <a:t> Re-evaluate project timelines and expectations</a:t>
            </a:r>
          </a:p>
          <a:p>
            <a:pPr algn="l">
              <a:buFont typeface="Arial" panose="020B0604020202020204" pitchFamily="34" charset="0"/>
              <a:buChar char="•"/>
            </a:pPr>
            <a:endParaRPr lang="en-PH" sz="700" b="0" i="0" u="none" strike="noStrike" dirty="0">
              <a:effectLst/>
              <a:latin typeface="Product Sans Light" panose="020B0303030502040203" pitchFamily="34" charset="0"/>
            </a:endParaRPr>
          </a:p>
          <a:p>
            <a:pPr algn="l">
              <a:buFont typeface="Arial" panose="020B0604020202020204" pitchFamily="34" charset="0"/>
              <a:buChar char="•"/>
            </a:pPr>
            <a:r>
              <a:rPr lang="en-PH" dirty="0">
                <a:latin typeface="Product Sans Light" panose="020B0303030502040203" pitchFamily="34" charset="0"/>
              </a:rPr>
              <a:t> </a:t>
            </a:r>
            <a:r>
              <a:rPr lang="en-PH" b="0" i="0" u="none" strike="noStrike" dirty="0">
                <a:effectLst/>
                <a:latin typeface="Product Sans Light" panose="020B0303030502040203" pitchFamily="34" charset="0"/>
              </a:rPr>
              <a:t>Consider hiring more people</a:t>
            </a:r>
          </a:p>
          <a:p>
            <a:pPr algn="l">
              <a:buFont typeface="Arial" panose="020B0604020202020204" pitchFamily="34" charset="0"/>
              <a:buChar char="•"/>
            </a:pPr>
            <a:endParaRPr lang="en-PH" sz="700" b="0" i="0" u="none" strike="noStrike" dirty="0">
              <a:effectLst/>
              <a:latin typeface="Product Sans Light" panose="020B0303030502040203" pitchFamily="34" charset="0"/>
            </a:endParaRPr>
          </a:p>
          <a:p>
            <a:pPr algn="l">
              <a:buFont typeface="Arial" panose="020B0604020202020204" pitchFamily="34" charset="0"/>
              <a:buChar char="•"/>
            </a:pPr>
            <a:r>
              <a:rPr lang="en-PH" b="0" i="0" u="none" strike="noStrike" dirty="0">
                <a:effectLst/>
                <a:latin typeface="Product Sans Light" panose="020B0303030502040203" pitchFamily="34" charset="0"/>
              </a:rPr>
              <a:t> Recalibrate the employee evaluation system to make sure the employees who contribute more or put in more effort achieve high evaluation scores</a:t>
            </a:r>
          </a:p>
          <a:p>
            <a:pPr algn="l">
              <a:buFont typeface="Arial" panose="020B0604020202020204" pitchFamily="34" charset="0"/>
              <a:buChar char="•"/>
            </a:pPr>
            <a:endParaRPr lang="en-PH" sz="700" b="0" i="0" u="none" strike="noStrike" dirty="0">
              <a:effectLst/>
              <a:latin typeface="Product Sans Light" panose="020B0303030502040203" pitchFamily="34" charset="0"/>
            </a:endParaRPr>
          </a:p>
          <a:p>
            <a:pPr algn="l">
              <a:buFont typeface="Arial" panose="020B0604020202020204" pitchFamily="34" charset="0"/>
              <a:buChar char="•"/>
            </a:pPr>
            <a:r>
              <a:rPr lang="en-PH" b="0" i="0" u="none" strike="noStrike" dirty="0">
                <a:effectLst/>
                <a:latin typeface="Product Sans Light" panose="020B0303030502040203" pitchFamily="34" charset="0"/>
              </a:rPr>
              <a:t> Create an Award System that will reward employees when they reach certain number of years </a:t>
            </a:r>
            <a:r>
              <a:rPr lang="en-PH" dirty="0">
                <a:latin typeface="Product Sans Light" panose="020B0303030502040203" pitchFamily="34" charset="0"/>
              </a:rPr>
              <a:t>in the company</a:t>
            </a:r>
            <a:endParaRPr lang="en-PH" b="0" i="0" u="none" strike="noStrike" dirty="0">
              <a:effectLst/>
              <a:latin typeface="Product Sans Light" panose="020B0303030502040203" pitchFamily="34" charset="0"/>
            </a:endParaRPr>
          </a:p>
          <a:p>
            <a:pPr algn="l">
              <a:buFont typeface="Arial" panose="020B0604020202020204" pitchFamily="34" charset="0"/>
              <a:buChar char="•"/>
            </a:pPr>
            <a:endParaRPr lang="en-PH" sz="700" b="0" i="0" u="none" strike="noStrike" dirty="0">
              <a:effectLst/>
              <a:latin typeface="Product Sans Light" panose="020B0303030502040203" pitchFamily="34" charset="0"/>
            </a:endParaRPr>
          </a:p>
          <a:p>
            <a:pPr algn="l">
              <a:buFont typeface="Arial" panose="020B0604020202020204" pitchFamily="34" charset="0"/>
              <a:buChar char="•"/>
            </a:pPr>
            <a:r>
              <a:rPr lang="en-PH" b="0" i="0" u="none" strike="noStrike" dirty="0">
                <a:effectLst/>
                <a:latin typeface="Product Sans Light" panose="020B0303030502040203" pitchFamily="34" charset="0"/>
              </a:rPr>
              <a:t> Initiate company-wide and team-wide retrospectives and discussions to understand and address issues with company culture</a:t>
            </a:r>
          </a:p>
          <a:p>
            <a:pPr algn="l">
              <a:buFont typeface="Arial" panose="020B0604020202020204" pitchFamily="34" charset="0"/>
              <a:buChar char="•"/>
            </a:pPr>
            <a:endParaRPr lang="en-PH" sz="700" b="0" i="0" u="none" strike="noStrike" dirty="0">
              <a:effectLst/>
              <a:latin typeface="Product Sans Light" panose="020B0303030502040203" pitchFamily="34" charset="0"/>
            </a:endParaRPr>
          </a:p>
          <a:p>
            <a:pPr>
              <a:buFont typeface="Arial" panose="020B0604020202020204" pitchFamily="34" charset="0"/>
              <a:buChar char="•"/>
            </a:pPr>
            <a:r>
              <a:rPr lang="en-PH" b="0" i="0" u="none" strike="noStrike" dirty="0">
                <a:effectLst/>
                <a:latin typeface="Product Sans Light" panose="020B0303030502040203" pitchFamily="34" charset="0"/>
              </a:rPr>
              <a:t> Investigate why four-year tenured employees have very low satisfaction levels. Also, consider giving them incentives when they reach the four-year mark in the company</a:t>
            </a:r>
            <a:endParaRPr lang="en-PH" sz="1200" b="0" i="0" u="none" strike="noStrike" dirty="0">
              <a:effectLst/>
              <a:latin typeface="Product Sans Light" panose="020B0303030502040203" pitchFamily="34" charset="0"/>
            </a:endParaRPr>
          </a:p>
        </p:txBody>
      </p:sp>
      <p:sp>
        <p:nvSpPr>
          <p:cNvPr id="189" name="Google Shape;189;p8"/>
          <p:cNvSpPr txBox="1"/>
          <p:nvPr/>
        </p:nvSpPr>
        <p:spPr>
          <a:xfrm>
            <a:off x="3350925" y="7778925"/>
            <a:ext cx="4246200" cy="1908184"/>
          </a:xfrm>
          <a:prstGeom prst="rect">
            <a:avLst/>
          </a:prstGeom>
          <a:noFill/>
          <a:ln>
            <a:noFill/>
          </a:ln>
        </p:spPr>
        <p:txBody>
          <a:bodyPr spcFirstLastPara="1" wrap="square" lIns="91425" tIns="91425" rIns="91425" bIns="91425" anchor="t" anchorCtr="0">
            <a:spAutoFit/>
          </a:bodyPr>
          <a:lstStyle/>
          <a:p>
            <a:pPr algn="l"/>
            <a:r>
              <a:rPr lang="en-PH" b="0" i="0" u="none" strike="noStrike" dirty="0">
                <a:effectLst/>
                <a:latin typeface="Product Sans Light" panose="020B0303030502040203" pitchFamily="34" charset="0"/>
              </a:rPr>
              <a:t>To further improve the results of this study, it is recommended to consider other factors that might affect an employee's decision to leave such as the distance between the company and the employee's residence, their salary growth in the past years, participation in activities that encourage work-life balance, and opportunities for growth in the company.</a:t>
            </a:r>
          </a:p>
        </p:txBody>
      </p:sp>
      <p:sp>
        <p:nvSpPr>
          <p:cNvPr id="190" name="Google Shape;190;p8"/>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PH" sz="2100" b="1" dirty="0">
                <a:latin typeface="Product Sans" panose="020B0403030502040203" pitchFamily="34" charset="0"/>
                <a:ea typeface="Google Sans"/>
                <a:cs typeface="Google Sans"/>
                <a:sym typeface="Google Sans"/>
              </a:rPr>
              <a:t>Executive Summary : HR Analytics</a:t>
            </a:r>
          </a:p>
        </p:txBody>
      </p:sp>
      <p:sp>
        <p:nvSpPr>
          <p:cNvPr id="191" name="Google Shape;191;p8"/>
          <p:cNvSpPr txBox="1"/>
          <p:nvPr/>
        </p:nvSpPr>
        <p:spPr>
          <a:xfrm>
            <a:off x="1763100" y="948050"/>
            <a:ext cx="4246200" cy="55089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dirty="0" err="1">
                <a:latin typeface="PT Sans Narrow"/>
                <a:ea typeface="PT Sans Narrow"/>
                <a:cs typeface="PT Sans Narrow"/>
                <a:sym typeface="PT Sans Narrow"/>
              </a:rPr>
              <a:t>Salifort</a:t>
            </a:r>
            <a:r>
              <a:rPr lang="en" sz="1200" dirty="0">
                <a:latin typeface="PT Sans Narrow"/>
                <a:ea typeface="PT Sans Narrow"/>
                <a:cs typeface="PT Sans Narrow"/>
                <a:sym typeface="PT Sans Narrow"/>
              </a:rPr>
              <a:t> Motors Analytics Project to Improve Employee Retention</a:t>
            </a:r>
            <a:endParaRPr sz="1200" dirty="0">
              <a:solidFill>
                <a:srgbClr val="000000"/>
              </a:solidFill>
              <a:latin typeface="PT Sans Narrow"/>
              <a:ea typeface="PT Sans Narrow"/>
              <a:cs typeface="PT Sans Narrow"/>
              <a:sym typeface="PT Sans Narrow"/>
            </a:endParaRPr>
          </a:p>
        </p:txBody>
      </p:sp>
      <p:pic>
        <p:nvPicPr>
          <p:cNvPr id="4" name="Picture 3">
            <a:extLst>
              <a:ext uri="{FF2B5EF4-FFF2-40B4-BE49-F238E27FC236}">
                <a16:creationId xmlns:a16="http://schemas.microsoft.com/office/drawing/2014/main" id="{59096EB8-D54F-3132-DDB0-AFBA699AC952}"/>
              </a:ext>
            </a:extLst>
          </p:cNvPr>
          <p:cNvPicPr>
            <a:picLocks noChangeAspect="1"/>
          </p:cNvPicPr>
          <p:nvPr/>
        </p:nvPicPr>
        <p:blipFill rotWithShape="1">
          <a:blip r:embed="rId3"/>
          <a:srcRect l="4225"/>
          <a:stretch/>
        </p:blipFill>
        <p:spPr>
          <a:xfrm>
            <a:off x="4149392" y="4768748"/>
            <a:ext cx="3444331" cy="2312897"/>
          </a:xfrm>
          <a:prstGeom prst="rect">
            <a:avLst/>
          </a:prstGeom>
        </p:spPr>
      </p:pic>
      <p:sp>
        <p:nvSpPr>
          <p:cNvPr id="2" name="Google Shape;193;p8">
            <a:extLst>
              <a:ext uri="{FF2B5EF4-FFF2-40B4-BE49-F238E27FC236}">
                <a16:creationId xmlns:a16="http://schemas.microsoft.com/office/drawing/2014/main" id="{296D3CCD-7256-EC4F-D547-616B3BA9D234}"/>
              </a:ext>
            </a:extLst>
          </p:cNvPr>
          <p:cNvSpPr txBox="1"/>
          <p:nvPr/>
        </p:nvSpPr>
        <p:spPr>
          <a:xfrm>
            <a:off x="3207486" y="4134420"/>
            <a:ext cx="4389638" cy="7386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PH" sz="1200" dirty="0">
                <a:solidFill>
                  <a:schemeClr val="dk1"/>
                </a:solidFill>
                <a:latin typeface="Product Sans Light" panose="020B0303030502040203" pitchFamily="34" charset="0"/>
                <a:ea typeface="Google Sans"/>
                <a:cs typeface="Google Sans"/>
                <a:sym typeface="Google Sans"/>
              </a:rPr>
              <a:t>The employees were categorized as overworked when they are working for 200 hours or more on  monthly, or approximately 50 hours per week on average for a whole year.</a:t>
            </a:r>
          </a:p>
        </p:txBody>
      </p:sp>
      <p:sp>
        <p:nvSpPr>
          <p:cNvPr id="5" name="Google Shape;193;p8">
            <a:extLst>
              <a:ext uri="{FF2B5EF4-FFF2-40B4-BE49-F238E27FC236}">
                <a16:creationId xmlns:a16="http://schemas.microsoft.com/office/drawing/2014/main" id="{FE7505D3-49E9-88AB-739F-FA0A6090F89B}"/>
              </a:ext>
            </a:extLst>
          </p:cNvPr>
          <p:cNvSpPr txBox="1"/>
          <p:nvPr/>
        </p:nvSpPr>
        <p:spPr>
          <a:xfrm>
            <a:off x="3207486" y="4743696"/>
            <a:ext cx="1126519" cy="240062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PH" sz="1200" dirty="0" err="1">
                <a:solidFill>
                  <a:schemeClr val="dk1"/>
                </a:solidFill>
                <a:latin typeface="Product Sans Light" panose="020B0303030502040203" pitchFamily="34" charset="0"/>
                <a:ea typeface="Google Sans"/>
                <a:cs typeface="Google Sans"/>
                <a:sym typeface="Google Sans"/>
              </a:rPr>
              <a:t>XGBoost</a:t>
            </a:r>
            <a:r>
              <a:rPr lang="en-PH" sz="1200" dirty="0">
                <a:solidFill>
                  <a:schemeClr val="dk1"/>
                </a:solidFill>
                <a:latin typeface="Product Sans Light" panose="020B0303030502040203" pitchFamily="34" charset="0"/>
                <a:ea typeface="Google Sans"/>
                <a:cs typeface="Google Sans"/>
                <a:sym typeface="Google Sans"/>
              </a:rPr>
              <a:t> outperformed all the models and has identified the following factors with the most impact on the employee’s decision to quit or stay.</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TotalTime>
  <Words>319</Words>
  <Application>Microsoft Macintosh PowerPoint</Application>
  <PresentationFormat>Custom</PresentationFormat>
  <Paragraphs>23</Paragraphs>
  <Slides>1</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vt:i4>
      </vt:variant>
    </vt:vector>
  </HeadingPairs>
  <TitlesOfParts>
    <vt:vector size="12" baseType="lpstr">
      <vt:lpstr>Product Sans</vt:lpstr>
      <vt:lpstr>Lato</vt:lpstr>
      <vt:lpstr>Google Sans SemiBold</vt:lpstr>
      <vt:lpstr>Calibri</vt:lpstr>
      <vt:lpstr>Google Sans</vt:lpstr>
      <vt:lpstr>PT Sans Narrow</vt:lpstr>
      <vt:lpstr>Work Sans</vt:lpstr>
      <vt:lpstr>Roboto</vt:lpstr>
      <vt:lpstr>Product Sans Light</vt:lpstr>
      <vt:lpstr>Arial</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Kburca</cp:lastModifiedBy>
  <cp:revision>6</cp:revision>
  <dcterms:modified xsi:type="dcterms:W3CDTF">2023-09-11T05:18:07Z</dcterms:modified>
</cp:coreProperties>
</file>